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81" r:id="rId3"/>
    <p:sldId id="282" r:id="rId4"/>
    <p:sldId id="283" r:id="rId5"/>
    <p:sldId id="284" r:id="rId6"/>
    <p:sldId id="275" r:id="rId7"/>
    <p:sldId id="278" r:id="rId8"/>
    <p:sldId id="276" r:id="rId9"/>
    <p:sldId id="264" r:id="rId10"/>
    <p:sldId id="279" r:id="rId11"/>
    <p:sldId id="285" r:id="rId12"/>
    <p:sldId id="286" r:id="rId13"/>
    <p:sldId id="258" r:id="rId14"/>
    <p:sldId id="263" r:id="rId15"/>
    <p:sldId id="265" r:id="rId16"/>
    <p:sldId id="266" r:id="rId17"/>
    <p:sldId id="287" r:id="rId18"/>
    <p:sldId id="288" r:id="rId19"/>
    <p:sldId id="289" r:id="rId20"/>
    <p:sldId id="272" r:id="rId21"/>
    <p:sldId id="257" r:id="rId22"/>
    <p:sldId id="260" r:id="rId23"/>
    <p:sldId id="273" r:id="rId24"/>
    <p:sldId id="267" r:id="rId25"/>
    <p:sldId id="274" r:id="rId26"/>
    <p:sldId id="259" r:id="rId27"/>
    <p:sldId id="268" r:id="rId28"/>
    <p:sldId id="269" r:id="rId29"/>
    <p:sldId id="27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7086600" cy="4800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Описание результатов образования и  совершенствования методов обучения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индивидуальной папке аттестуемого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33800" y="5791200"/>
            <a:ext cx="5114778" cy="567848"/>
          </a:xfrm>
        </p:spPr>
        <p:txBody>
          <a:bodyPr/>
          <a:lstStyle/>
          <a:p>
            <a:r>
              <a:rPr lang="ru-RU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Сеничева</a:t>
            </a:r>
            <a:r>
              <a:rPr lang="ru-RU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Ю.А., гл. эксперт ПК ИРО</a:t>
            </a:r>
            <a:endParaRPr lang="ru-RU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838902" cy="57104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содержание оценочных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с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18.24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ФОП ООО</a:t>
            </a: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8190" y="914400"/>
            <a:ext cx="7945210" cy="584563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ОО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Стартовая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оценки динамики образовательных достижений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Текущая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(формирующая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текущий контроль</a:t>
            </a:r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Тематическая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–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тематический контроль</a:t>
            </a:r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Промежуточная аттестация (предметные  и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-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промежуточный контроль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оценка - 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 контроль</a:t>
            </a:r>
          </a:p>
          <a:p>
            <a:pPr marL="0" indent="0" algn="just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организация  ( ВСОКО – ВШК)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Внутришкольный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процедуры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достижения предметных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результатов;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оценки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функциональной грамотности;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профессионального мастерства учителя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осуществляемого на основе административных проверочных работ, анализа посещенных уроков, анализа качества учебных заданий, предлагаемых учителем обучающимся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 независимая процедура оценки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94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36576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 оценки  (ФОП ООО)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609600"/>
            <a:ext cx="7848600" cy="6096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18.26. 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Стартовая диагностика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администрацией образовательной организации с целью оценки готовности к обучению на уровне основного общего образования.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18.26.1. Стартовая диагностика проводится в первый год изучения предмета на уровне основного общего образования и является основой для оценки динамики образовательных достижений обучающихся.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18.26.2. Объектом оценки являются: структура мотивации,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учебной деятельности, владение универсальными и специфическими для основных учебных предметов познавательными средствами, в том числе: средствами работы с информацией, знаково-символическими средствами, логическими операциями.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18.26.3. Стартовая диагностика проводится педагогическими работниками с целью оценки готовности к изучению отдельных учебных предметов. Результаты стартовой диагностики являются основанием для корректировки учебных программ и индивидуализации учебного процесса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169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19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838200"/>
            <a:ext cx="7848600" cy="561753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18.27. При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текущей оценке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оценивается индивидуальное продвижение обучающегося в освоении программы учебного предмета. 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18.27.1. Текущая оценка может быть формирующей (поддерживающей и направляющей усилия обучающегося, включающей его в самостоятельную оценочную деятельность) и диагностической, способствующей выявлению и осознанию педагогическим работником и обучающимся существующих проблем в обучении.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18.27.2. Объектом текущей оценки являются тематические планируемые результаты, этапы освоения которых зафиксированы в тематическом планировании по учебному предмету. 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18.27.3. В текущей оценке используется различные формы и методы проверки (устные и письменные опросы, практические работы, творческие работы, индивидуальные и групповые формы, само-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взаимооценка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рефлексия, листы продвижения и другие) с учётом особенностей учебного предмета. 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18.27.4. Результаты текущей оценки являются основой для индивидуализации учебного процесса.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18.28. При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тематической оценке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оценивается уровень достижения тематических планируемых результатов по учебному предмету.</a:t>
            </a:r>
          </a:p>
          <a:p>
            <a:pPr marL="0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362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620000" cy="51816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Планируемые результаты  ФРП «География»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" y="685800"/>
            <a:ext cx="8077200" cy="5846136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не подлежат персонифицированной оценке)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части:</a:t>
            </a:r>
          </a:p>
          <a:p>
            <a:pPr marL="0" lvl="0" indent="0" algn="just">
              <a:buNone/>
            </a:pP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патриотического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осознание российской гражданской идентичности в поликультурном и многоконфессиональном обществе, проявление интереса к познанию природы, населения, хозяйства России, регионов и своего края, народов России; ценностное отношение к достижениям своей Родины — цивилизационному вкладу России;   ценностное   отношение   к историческому и природному наследию и объектам природного и культурного наследия человечества, традициям разных народов, проживающих в родной стране; уважение к символам России, своего края;</a:t>
            </a:r>
          </a:p>
          <a:p>
            <a:pPr marL="0" lvl="0" indent="0" algn="just">
              <a:buNone/>
            </a:pP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гражданского    воспитания:  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осознание     российской 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идентичности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(патриотизма, уважения к Отечеству, к прошлому и настоящему многонационального   народа   России,   чувства   ответственности   и   долга перед Родиной); готовность к выполнению обязанностей гражданина и реализации его прав, уважение прав, свобод и законных интересов других людей; активное участие в жизни семьи, образовательной организации, местного сообщества, родного края, страны для реализации целей устойчивого развития; представление о социальных нормах и правилах межличностных отношений в поликультурном и многоконфессиональном обществе; готовность к разнообразной совместной деятельности,   стремление к взаимопониманию и взаимопомощи,   готовность к участию в гуманитарной деятельности;</a:t>
            </a:r>
          </a:p>
          <a:p>
            <a:pPr marL="0" lvl="0" indent="0" algn="just">
              <a:buNone/>
            </a:pP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духовно-нравственного воспитания: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на моральные ценности и нормы в ситуациях нравственного выбора; готовность оценивать своё поведение и поступки, а также поведение и поступки других людей с позиции нравственных и правовых норм с учётом осознания последствий для окружающей среды; развивать способности решать моральные проблемы на основе личностного выбора с опорой на нравственные ценности и принятые в российском обществе правила и нормы поведения с учётом осознания последствий для окружающей среды;</a:t>
            </a:r>
          </a:p>
          <a:p>
            <a:pPr marL="0" lvl="0" indent="0" algn="just">
              <a:buNone/>
            </a:pP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эстетического воспитания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восприимчивость к разным традициям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своего 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народов, понимание роли этнических культурных традиций; ценностного отношения к природе и культуре своей страны, своей малой родины; природе и культуре других регионов и стран мира, объектам Всемирного культурного наследия человечества</a:t>
            </a:r>
            <a:r>
              <a:rPr lang="ru-RU" sz="1400" dirty="0" smtClean="0"/>
              <a:t>;</a:t>
            </a:r>
            <a:endParaRPr lang="ru-RU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9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" y="228600"/>
            <a:ext cx="8153400" cy="6477000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ru-RU" sz="1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 научного познания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ориентация в деятельности на современную систему научных представлений географических наук об основных закономерностях   развития   природы   и   общества,   о   взаимосвязях   человека с природной и социальной средой; овладение читательской культурой как средством познания мира для применения различных источников географической информации при решении познавательных и практико-ориентированных задач; овладение основными навыками исследовательской деятельности в географических науках, установка на осмысление опыта, наблюдений и стремление совершенствовать пути достижения индивидуального и коллективного благополучия;</a:t>
            </a:r>
          </a:p>
          <a:p>
            <a:pPr marL="0" lvl="0" indent="0" algn="just">
              <a:buNone/>
            </a:pPr>
            <a:r>
              <a:rPr lang="ru-RU" sz="1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     воспитания,      формирования       культуры       здоровья и эмоционального благополучия: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осознание ценности жизни; ответственное отношение к своему здоровью и установка на здоровый образ жизни (здоровое питание, соблюдение гигиенических правил, сбалансированный режим занятий и отдыха, регулярная физическая активность); соблюдение правил безопасности в природе; навыков безопасного поведения в интернет-среде; способность адаптироваться к стрессовым ситуациям и меняющимся социальным, информационным и природным условиям, в том числе осмысляя собственный опыт и выстраивая дальнейшие цели;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навыка рефлексии, признание своего права на ошибку и такого же права другого человека; готовность и способность осознанно выполнять и пропагандировать правила здорового, безопасного и экологически целесообразного образа жизни; бережно относиться к природе и окружающей среде;</a:t>
            </a:r>
          </a:p>
          <a:p>
            <a:pPr marL="0" lvl="0" indent="0" algn="just">
              <a:buNone/>
            </a:pPr>
            <a:r>
              <a:rPr lang="ru-RU" sz="1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трудового воспитания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установка на активное участие в решении практических   задач (в рамках семьи, школы, города, края) технологической и    социальной    направленности,    способность    инициировать,     планировать и самостоятельно выполнять такого рода деятельность; интерес к практическому изучению профессий и труда различного рода, в том числе на основе применения географических знаний; осознание важности обучения на протяжении всей жизни для успешной профессиональной деятельности и развитие необходимых умений для этого; осознанный выбор и построение индивидуальной траектории образования и жизненных планов с учётом личных и общественных интересов и потребностей;</a:t>
            </a:r>
          </a:p>
          <a:p>
            <a:pPr marL="0" lvl="0" indent="0" algn="just">
              <a:buNone/>
            </a:pPr>
            <a:r>
              <a:rPr lang="ru-RU" sz="1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экологического воспитания: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на применение географических знаний для решения задач в области окружающей среды, планирования поступков и оценки их возможных последствий для окружающей среды; осознание глобального характера экологических проблем и путей их решения; активное неприятие действий, приносящих вред окружающей среде; осознание своей роли как гражданина и потребителя в условиях взаимосвязи природной, технологической и социальной сред; готовность к участию в практической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экологической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направленности.</a:t>
            </a:r>
          </a:p>
          <a:p>
            <a:pPr algn="just"/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233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20040"/>
            <a:ext cx="7924800" cy="518160"/>
          </a:xfrm>
        </p:spPr>
        <p:txBody>
          <a:bodyPr>
            <a:normAutofit fontScale="90000"/>
          </a:bodyPr>
          <a:lstStyle/>
          <a:p>
            <a:r>
              <a:rPr lang="ru-RU" sz="24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подлежат персонифицированной обязательной оценке)</a:t>
            </a:r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685800"/>
            <a:ext cx="7924800" cy="57699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Коммуникативные: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формулировать суждения, выражать свою точку зрения по географическим аспектам различных вопросов в устных и письменных текстах;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Самоорганизация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самостоятельно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составлять   алгоритм    решения    географических   задач и выбирать способ их решения с учётом имеющихся ресурсов и собственных возможностей, аргументировать предлагаемые варианты решений;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Самоконтроль и эмоциональный интеллект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соответствие результата цели и условиям;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признавать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своё право на ошибку и такое же право другого.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сравнивать результаты   выполнения   учебного   географического проекта с исходной задачей и оценивать вклад каждого члена команды в достижение результатов, разделять сферу ответственности.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235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r>
              <a:rPr lang="ru-RU" dirty="0" smtClean="0"/>
              <a:t>Предметные результаты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914400"/>
            <a:ext cx="7924800" cy="554133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класс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приводить примеры методов исследования, применяемых в географии;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интегрировать     и    интерпретировать     информацию     о    путешествиях и географических исследованиях Земли, представленную в одном или нескольких источниках;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приводить примеры актуальных проблем своей местности, решение которых невозможно без участия представителей географических специальностей, изучающих литосферу;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7924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320040"/>
            <a:ext cx="8077200" cy="36576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 оценки предметных результатов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762000"/>
            <a:ext cx="7924800" cy="59436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Стартовая диагностика –входная (стартовая) диагностическая работа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уровневость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без отметок!!!!!)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Тематический контроль  - тематическая проверочная работа (сквозная тема)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уровневость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б/у, ниже б/у, п/у; отметки)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Итоговый контроль – итоговая/годовая проверочная/контрольная работа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уровневость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б/у, ниже б/у, п/у; отметки)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Промежуточный контроль – промежуточная аттестация ( по итогам года) – отметки</a:t>
            </a:r>
          </a:p>
          <a:p>
            <a:pPr marL="0" indent="0" algn="just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государственной итоговой аттестации 9,11 классы)</a:t>
            </a: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657600" y="5943600"/>
            <a:ext cx="1219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3429000" y="5943600"/>
            <a:ext cx="1371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556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239000" cy="365760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 оценки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609600"/>
            <a:ext cx="8001000" cy="584613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Промежуточный контроль ( не реже 1 раза в 2 года)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Начальное общее образование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ru-RU" sz="2400" b="1" i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работа на </a:t>
            </a:r>
            <a:r>
              <a:rPr lang="ru-RU" sz="2400" b="1" i="1" dirty="0" err="1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межпредметной</a:t>
            </a:r>
            <a:r>
              <a:rPr lang="ru-RU" sz="2400" b="1" i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основе (работа с информацией – познавательные, коммуникативно-речевые учебные действия)</a:t>
            </a:r>
          </a:p>
          <a:p>
            <a:pPr marL="514350" indent="-514350">
              <a:buAutoNum type="arabicPeriod"/>
            </a:pPr>
            <a:r>
              <a:rPr lang="ru-RU" sz="2400" b="1" i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задача (групповая форма)  - коммуникативные, регулятивные учебные действия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общее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ru-RU" sz="2400" b="1" i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работа, проектная задача – 5-6 классы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AutoNum type="arabicPeriod"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Групповой проект (возможен индивидуальный проект) -7-8 классы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 контроль</a:t>
            </a:r>
          </a:p>
          <a:p>
            <a:pPr marL="0" indent="0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итоговый проект -  9, 10, 11 классы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sz="2400" b="1" i="1" dirty="0">
              <a:solidFill>
                <a:srgbClr val="46464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385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r>
              <a:rPr lang="ru-RU" dirty="0" smtClean="0"/>
              <a:t>Названия таблиц!!!!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066800"/>
            <a:ext cx="7543800" cy="5388936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промежуточной аттестации (по итогам года)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итоговых/годовых проверочных контрольных работ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контроля (должны быть выделены сквозные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дефицитарные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темы контроля в каждом классе)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индивидуального итогового проекта (должны быть выделены сквозные умения – объекты оценки)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Напр.. </a:t>
            </a:r>
            <a:r>
              <a:rPr lang="ru-RU" sz="22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аргументировать </a:t>
            </a: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свой выбор, свое </a:t>
            </a:r>
            <a:r>
              <a:rPr lang="ru-RU" sz="22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мнение; умение </a:t>
            </a: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анализировать, сравнивать, </a:t>
            </a:r>
            <a:r>
              <a:rPr lang="ru-RU" sz="22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объекты по заданному основанию, делать </a:t>
            </a: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логические </a:t>
            </a:r>
            <a:r>
              <a:rPr lang="ru-RU" sz="22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заключения.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комплексной работы (должны быть выделены сквозные умения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объекты оценки)</a:t>
            </a:r>
          </a:p>
          <a:p>
            <a:pPr marL="0" indent="0">
              <a:buNone/>
            </a:pPr>
            <a:endParaRPr lang="ru-RU" dirty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334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57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ООО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" y="762000"/>
            <a:ext cx="8077200" cy="58674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Единство обязательных требований к результатам освоения программ основного общего образования реализуется во ФГОС на основе </a:t>
            </a:r>
            <a:r>
              <a:rPr lang="ru-RU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</a:t>
            </a:r>
            <a:r>
              <a:rPr lang="ru-RU" sz="35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подхода.</a:t>
            </a:r>
          </a:p>
          <a:p>
            <a:pPr marL="0" indent="0" algn="just">
              <a:buNone/>
            </a:pPr>
            <a:endParaRPr lang="ru-RU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31.3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Система оценки достижения планируемых результатов освоения программы основного общего образования, в том числе адаптированной, должна:</a:t>
            </a:r>
          </a:p>
          <a:p>
            <a:pPr marL="0" indent="0" algn="just">
              <a:buNone/>
            </a:pP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отражать содержание и критерии оценки, </a:t>
            </a:r>
            <a:r>
              <a:rPr lang="ru-RU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представления результатов оценочной деятельности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</a:t>
            </a:r>
            <a:r>
              <a:rPr lang="ru-RU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подход к оценке результатов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программы основного общего образования, позволяющий осуществлять оценку предметных и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результатов;</a:t>
            </a:r>
          </a:p>
          <a:p>
            <a:pPr marL="0" indent="0" algn="just">
              <a:buNone/>
            </a:pP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предусматривать </a:t>
            </a:r>
            <a:r>
              <a:rPr lang="ru-RU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и учет результатов использования разнообразных методов и форм обучения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взаимно дополняющих друг друга, в том числе проектов, практических, командных, исследовательских, творческих работ, самоанализа и самооценки,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взаимооценки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наблюдения, испытаний (тестов), динамических показателей освоения навыков и знаний, в том числе формируемых с использованием цифровых технологий;</a:t>
            </a:r>
          </a:p>
          <a:p>
            <a:pPr marL="0" indent="0" algn="just">
              <a:buNone/>
            </a:pP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предусматривать </a:t>
            </a:r>
            <a:r>
              <a:rPr lang="ru-RU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динамики учебных достижений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обучающихся;</a:t>
            </a:r>
          </a:p>
          <a:p>
            <a:pPr marL="0" indent="0" algn="just">
              <a:buNone/>
            </a:pP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возможность получения объективной информации о качестве подготовки обучающихся в интересах всех участников образовательных отношений.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14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320040"/>
            <a:ext cx="8001000" cy="74676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методов обучения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воспитания, использование НОТ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43000"/>
            <a:ext cx="7848600" cy="5312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основе описания технологического инструментария педагога – методические рекомендации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Мипросвещения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служб по сопровождению учителей в процессе реализации обновленных федеральных государственных образовательных стандартов начального общего образования и основного общего образования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2353 Приложение «Экспертное заключение по результатам посещения урока»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Критерии: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Целеполагание 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деятельности обучающихся на уроке (занятии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условий охраны здоровья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4238891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Методология стандарта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990600"/>
            <a:ext cx="8001000" cy="5562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Культурно-исторический системно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подход(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Л.С.Выготский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подход,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Д.Б.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Эльконин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В.В. Давыдов)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П.Я Гальперин «Теория поэтапного формирования умственных действий»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Инициация детского действия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Организация учебной деятельности (младший школьник, младший и  старший подростки)</a:t>
            </a:r>
          </a:p>
          <a:p>
            <a:pPr marL="0" indent="0">
              <a:spcBef>
                <a:spcPts val="0"/>
              </a:spcBef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125186" y="2209800"/>
            <a:ext cx="1143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01000" cy="609600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деятельность (Д.Б. 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В.В. Давыдов  «Теория учебной деятельности») </a:t>
            </a:r>
            <a:b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609600"/>
            <a:ext cx="8077200" cy="584613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Основной инструмент и результат  - самостоятельность учащихся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Структура  учебной деятельности (по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Эльконину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- учебная цель, учебные действия, действия контроля процесса усвоения, действия оценки степени усвоения. (по В.В. Давыдову - учебные ситуации (задачи), учебные действия, действия контроля и оценки.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Первый компонент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 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мотивация и целеполагание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 познавательная потребность и потребность в саморазвитии. Это интерес к содержательной стороне учебной деятельности, к тому, что изучается, и интерес к процессу учебной деятельности - как, какими способами решаются учебные задачи. Учебная цель адекватна результатам, должна быть измеряема, конкретна, достижима, значима, ограничена во времени 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SMART)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Второй компонент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операционный) - 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учебная задача в рамках учебной ситуации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т.е. система заданий, при выполнении которых ребенок осваивает наиболее общие способы действия. Операции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учебная задача считаются основным звеном структуры учебной деятельности. Операторным содержанием будут те конкретные действия, которые совершает ребенок, решая частные задачи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 Учебную задачу необходимо отличать от отдельных заданий. Обычно дети, решая много конкретных задач, стихийно открывают для себя общий способ их решения.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Отличие учебной задачи от других: цель и результат состоят в изменении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самого объекта,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 не в изменении предметов, с которыми действует субъект.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Учебно-познавательная задача. Учебно-практическая задача.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Третий компонент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контрольно-оценочная деятельность.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320040"/>
            <a:ext cx="8077200" cy="822960"/>
          </a:xfrm>
        </p:spPr>
        <p:txBody>
          <a:bodyPr>
            <a:no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для методических служб по сопровождению учителей в процессе реализации обновленных федеральных государственных образовательных стандартов начального общего образования и основного общего образования</a:t>
            </a:r>
            <a:endParaRPr lang="ru-RU" sz="1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271790"/>
              </p:ext>
            </p:extLst>
          </p:nvPr>
        </p:nvGraphicFramePr>
        <p:xfrm>
          <a:off x="228600" y="1295401"/>
          <a:ext cx="8001000" cy="5223779"/>
        </p:xfrm>
        <a:graphic>
          <a:graphicData uri="http://schemas.openxmlformats.org/drawingml/2006/table">
            <a:tbl>
              <a:tblPr firstRow="1" firstCol="1" bandRow="1"/>
              <a:tblGrid>
                <a:gridCol w="8001000"/>
              </a:tblGrid>
              <a:tr h="8195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Целеполагание 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1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</a:t>
                      </a:r>
                      <a:r>
                        <a:rPr lang="ru-RU" sz="2400" spc="43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урока</a:t>
                      </a:r>
                      <a:r>
                        <a:rPr lang="ru-RU" sz="2400" spc="4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(занятия)</a:t>
                      </a:r>
                      <a:r>
                        <a:rPr lang="ru-RU" sz="2400" spc="4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сформулирована совместно с обучающимися (использован проблемный</a:t>
                      </a:r>
                      <a:r>
                        <a:rPr lang="ru-RU" sz="2400" spc="21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-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метод,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смысловая</a:t>
                      </a:r>
                      <a:r>
                        <a:rPr lang="ru-RU" sz="2400" spc="3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догадка,</a:t>
                      </a:r>
                      <a:r>
                        <a:rPr lang="ru-RU" sz="2400" spc="33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</a:t>
                      </a:r>
                      <a:r>
                        <a:rPr lang="ru-RU" sz="2400" spc="32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ассоциаций, иное)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5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</a:t>
                      </a:r>
                      <a:r>
                        <a:rPr lang="ru-RU" sz="2400" spc="44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урока</a:t>
                      </a:r>
                      <a:r>
                        <a:rPr lang="ru-RU" sz="2400" spc="44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(занятия)</a:t>
                      </a:r>
                      <a:r>
                        <a:rPr lang="ru-RU" sz="2400" spc="43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диагностируема, достижима (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SMART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1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</a:t>
                      </a:r>
                      <a:r>
                        <a:rPr lang="ru-RU" sz="2400" spc="43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урока</a:t>
                      </a:r>
                      <a:r>
                        <a:rPr lang="ru-RU" sz="2400" spc="4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(занятия)</a:t>
                      </a:r>
                      <a:r>
                        <a:rPr lang="ru-RU" sz="2400" spc="4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сформулирована четко</a:t>
                      </a:r>
                      <a:r>
                        <a:rPr lang="ru-RU" sz="2400" spc="116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400" spc="115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доступна</a:t>
                      </a:r>
                      <a:r>
                        <a:rPr lang="ru-RU" sz="2400" spc="116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</a:t>
                      </a:r>
                      <a:r>
                        <a:rPr lang="ru-RU" sz="2400" spc="11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понимания обучающимися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1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Поставленные</a:t>
                      </a:r>
                      <a:r>
                        <a:rPr lang="ru-RU" sz="2400" spc="109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задачи</a:t>
                      </a:r>
                      <a:r>
                        <a:rPr lang="ru-RU" sz="2400" spc="108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соответствуют достижению цели, являются необходимыми</a:t>
                      </a:r>
                      <a:r>
                        <a:rPr lang="ru-RU" sz="2400" spc="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400" spc="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достаточными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5071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077200" cy="762000"/>
          </a:xfrm>
        </p:spPr>
        <p:txBody>
          <a:bodyPr>
            <a:noAutofit/>
          </a:bodyPr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256691"/>
              </p:ext>
            </p:extLst>
          </p:nvPr>
        </p:nvGraphicFramePr>
        <p:xfrm>
          <a:off x="228600" y="228601"/>
          <a:ext cx="7848600" cy="6503835"/>
        </p:xfrm>
        <a:graphic>
          <a:graphicData uri="http://schemas.openxmlformats.org/drawingml/2006/table">
            <a:tbl>
              <a:tblPr firstRow="1" firstCol="1" bandRow="1"/>
              <a:tblGrid>
                <a:gridCol w="7848600"/>
              </a:tblGrid>
              <a:tr h="3703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</a:t>
                      </a:r>
                      <a:r>
                        <a:rPr lang="ru-RU" sz="1600" b="1" spc="-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деятельности обучающи</a:t>
                      </a:r>
                      <a:r>
                        <a:rPr lang="ru-RU" sz="1600" b="1" spc="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ся</a:t>
                      </a:r>
                      <a:r>
                        <a:rPr lang="ru-RU" sz="1600" b="1" spc="-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ru-RU" sz="1600" b="1" spc="-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spc="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уроке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(занятии)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Используются проблемные методы обучения (частично-поисковый, исследовательский), приемы активизации познавательной деятельности обучающихся, диалоговые технологии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Имеются блоки самостоятельного получения</a:t>
                      </a:r>
                      <a:r>
                        <a:rPr lang="ru-RU" sz="1600" spc="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знаний</a:t>
                      </a:r>
                      <a:r>
                        <a:rPr lang="ru-RU" sz="1600" spc="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обучающимися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Организована исследовательская обучающихся проектная/учебно- деятельность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3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Задания индивидуальных интересов предусматривают учет  особенностей и обучающихся, дифференциацию и индивидуализацию обучения, в том числе возможность выбора темпа, уровня сложности, способов деятельности (вывод делается на основании плана-конспекта/технологической карты урока (занятия) (занятия) и приложений к нему)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Содержатся задания на  формирование/развитие/совершенствование УУД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4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Имеются задания, направленные на формирование положительной учебной мотивации, в том числе учебно-познавательных мотивов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Предусмотрено разнообразных использование способов и средств обратной связи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4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Предусмотренные задания являются необходимыми и достаточными для достижения цели урока (занятия)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Выбор используемых методов приемов оправдан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Выбранный тип урока (занятия) соответствует поставленной цели, структура урока (занятия) логична, этапы взаимосвязаны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2082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775361"/>
              </p:ext>
            </p:extLst>
          </p:nvPr>
        </p:nvGraphicFramePr>
        <p:xfrm>
          <a:off x="228600" y="228600"/>
          <a:ext cx="7924800" cy="6353188"/>
        </p:xfrm>
        <a:graphic>
          <a:graphicData uri="http://schemas.openxmlformats.org/drawingml/2006/table">
            <a:tbl>
              <a:tblPr firstRow="1" firstCol="1" bandRow="1"/>
              <a:tblGrid>
                <a:gridCol w="7924800"/>
              </a:tblGrid>
              <a:tr h="6096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r>
                        <a:rPr lang="ru-RU" sz="2000" b="1" spc="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000" b="1" spc="-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рефлексия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0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Используется формирующее (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критериальное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 оценивание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Предусмотрена разработка/обсуждение критериев оценки деятельности обучающимися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Организована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взаимооценка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/самооценка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Даются комментарии выставленных отметок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2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Организована рефлексия с учетом возрастных особенностей обучающихся  (оценка новизны, сложности, полезности выполненных заданий, уровня достижения степени цели урока (занятия), выполнения поставленных задач, полученного  результата деятельности и взаимодействия, иное)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Практическая значимость знаний и способов деятельности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4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Соответствие содержания урока (занятия) планируемым результатам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6199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20040"/>
            <a:ext cx="7924800" cy="1965960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Технологический инструментарий педагога, релевантный планируемым результатам урока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38400"/>
            <a:ext cx="7620000" cy="36877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Способ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Прием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Технология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Форма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Методика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106680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 Я.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Лернер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М.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Н.Скаткин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основание классификации методов обучения – 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возрастание степени самостоятельности учащихся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" y="1143000"/>
            <a:ext cx="8153400" cy="535783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объяснительно-иллюстрированный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(или информационно-рецептивный) — учитель сообщает информацию, ученики ее воспринимают;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репродуктивный —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выполняет действия по образцу учителя;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проблемного изложения —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ставит перед детьми проблему и показывает путь ее решения; ученики следят за логикой решения проблемы, получают образец развертывания познания;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4)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 -поисковый (или эвристический) —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расчленяет проблему на части, ученики осуществляют отдельные шаги по решению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подпроблем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5)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исследовательский 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поисковая творческая деятельность учащихся по решению новых для них проблем.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4487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620000" cy="518160"/>
          </a:xfrm>
        </p:spPr>
        <p:txBody>
          <a:bodyPr>
            <a:normAutofit/>
          </a:bodyPr>
          <a:lstStyle/>
          <a:p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организации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685800"/>
            <a:ext cx="8001000" cy="6019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ученического целеполагания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выбор учениками целей из</a:t>
            </a:r>
            <a:b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предложенного учителем набора; классификация составленных детьми целей с последующей детализацией; обсуждение ученических целей на реалистичность, их достижимость; конструирование учениками целей с помощью заданных алгоритмов; составление учениками собственных таксономии образовательных целей и задач; формулирование целей на основе результатов рефлексии; соотношение индивидуальных и коллективных целей, целей ученика, учителя, школы; разработка ценностных норм и положений в школе.</a:t>
            </a:r>
          </a:p>
          <a:p>
            <a:pPr marL="0" indent="0" algn="just">
              <a:buNone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самоорганизации обучения: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 с учебником, первоисточниками,</a:t>
            </a:r>
            <a:b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приборами, реальными объектами; решение задач, выполнение упражнений;</a:t>
            </a:r>
            <a:b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моделей, поделок; творческие исследования и др. Становятся значимыми также методы самоорганизации учащихся по осуществлению индивидуальных образовательных программ: методы разработки программ, их координации с другими программами (учителя, учеников), коррекции программ, методов оценки результатов и др.</a:t>
            </a:r>
          </a:p>
          <a:p>
            <a:pPr marL="0" indent="0" algn="just">
              <a:buNone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взаимообучения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в парах, группах или в коллективных занятиях с целым классом выполняют функции учителя, применяя доступный им набор педагогических методов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рефлексии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Образовательным результатом обучения является только тот, который осознан учеником. Если же ученик не понимает, что он делал и чему научился, не может вразумительно сформулировать способы своей деятельности, возникающие проблемы, пути их решения и полученные</a:t>
            </a:r>
            <a:b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результаты, то его образовательный результат находится в скрытом, неявном виде, что не позволяет использовать его в целях дальнейшего образования.</a:t>
            </a:r>
          </a:p>
          <a:p>
            <a:pPr marL="0" indent="0" algn="just">
              <a:buNone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Самооценка ученика вытекает из итоговой рефлексии и завершает образовательный цикл. Самооценка носит качественный и количественный характер: качественные параметры формулируются на основе ученической образовательной программы или задаются учителем; количественные — отражают полноту достижения учеником целей.</a:t>
            </a:r>
            <a:b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0190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214290"/>
            <a:ext cx="8001000" cy="635798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9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Когнитивные  </a:t>
            </a:r>
            <a:r>
              <a:rPr lang="ru-RU" sz="9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обучения</a:t>
            </a:r>
            <a:endParaRPr lang="ru-RU" sz="9600" b="1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7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эмпатии</a:t>
            </a:r>
            <a:r>
              <a:rPr lang="ru-RU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вживания) означает «</a:t>
            </a:r>
            <a:r>
              <a:rPr lang="ru-RU" sz="7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вчувствование</a:t>
            </a:r>
            <a:r>
              <a:rPr lang="ru-RU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человека в состояние другого объекта.</a:t>
            </a:r>
          </a:p>
          <a:p>
            <a:pPr marL="0" indent="0" algn="just">
              <a:buNone/>
            </a:pPr>
            <a:r>
              <a:rPr lang="ru-RU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сравнения </a:t>
            </a:r>
            <a:r>
              <a:rPr lang="ru-RU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 для сравнения версий разных учеников, их версий с культурно-историческими аналогами, которые формулировали великие ученые, философы, богословы, при сравнении различных аналогов между собой.</a:t>
            </a:r>
          </a:p>
          <a:p>
            <a:pPr marL="0" indent="0" algn="just">
              <a:buNone/>
            </a:pPr>
            <a:r>
              <a:rPr lang="ru-RU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эвристического наблюдения</a:t>
            </a:r>
            <a:r>
              <a:rPr lang="ru-RU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Наблюдение как целенаправленное личностное восприятие учеником различных объектов является подготовительным этапом в формировании его теоретических знаний.</a:t>
            </a:r>
          </a:p>
          <a:p>
            <a:pPr marL="0" indent="0" algn="just">
              <a:buNone/>
            </a:pPr>
            <a:r>
              <a:rPr lang="ru-RU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исследования</a:t>
            </a:r>
            <a:r>
              <a:rPr lang="ru-RU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Выбирается объект исследования. Ученикам</a:t>
            </a:r>
            <a:br>
              <a:rPr lang="ru-RU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 самостоятельно исследовать заданный объект по следующему плану: цели исследования — план работы — факты об объекте — опыты, рисунки опытов, новые факты — возникшие вопросы и проблемы — версии ответов, гипотезы — рефлексивные суждения, осознанные способы деятельности и результаты — выводы.</a:t>
            </a:r>
          </a:p>
          <a:p>
            <a:pPr marL="0" indent="0" algn="just">
              <a:buNone/>
            </a:pPr>
            <a:r>
              <a:rPr lang="ru-RU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конструирования понятий. </a:t>
            </a:r>
          </a:p>
          <a:p>
            <a:pPr marL="0" indent="0" algn="just">
              <a:buNone/>
            </a:pPr>
            <a:r>
              <a:rPr lang="ru-RU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конструирования правил</a:t>
            </a:r>
            <a:r>
              <a:rPr lang="ru-RU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Изучаемые в </a:t>
            </a:r>
            <a:r>
              <a:rPr lang="ru-RU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курсах правила </a:t>
            </a:r>
            <a:r>
              <a:rPr lang="ru-RU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созданы, «открыты» учениками.</a:t>
            </a:r>
            <a:br>
              <a:rPr lang="ru-RU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гипотез. </a:t>
            </a:r>
            <a:r>
              <a:rPr lang="ru-RU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Учащимся предлагается задание — </a:t>
            </a:r>
            <a:r>
              <a:rPr lang="ru-RU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сконструировать версии ответов </a:t>
            </a:r>
            <a:r>
              <a:rPr lang="ru-RU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поставленный учителем вопрос или проблему. </a:t>
            </a:r>
          </a:p>
          <a:p>
            <a:pPr marL="0" indent="0" algn="just">
              <a:buNone/>
            </a:pPr>
            <a:r>
              <a:rPr lang="ru-RU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прогнозирования </a:t>
            </a:r>
            <a:r>
              <a:rPr lang="ru-RU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отличается от метода гипотез тем, что </a:t>
            </a:r>
            <a:r>
              <a:rPr lang="ru-RU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 к </a:t>
            </a:r>
            <a:r>
              <a:rPr lang="ru-RU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реальному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планируемому процессу. 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33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239000" cy="4419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ФОП ООО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685800"/>
            <a:ext cx="7924800" cy="5943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включает процедуры внутренней и внешней оценки.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18.4. Внутренняя оценка включает: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стартовую диагностику;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текущую и тематическую оценку;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итоговую оценку;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промежуточную аттестацию;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наблюдение;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мониторинг образовательных достижений обучающихся.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18.5. Внешняя оценка включает: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независимую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качества подготовки обучающихся;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итоговую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18.6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В соответствии с ФГОС ООО система оценки образовательной организации реализует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уровневый и комплексный подходы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оценке образовательных достижений.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28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71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457200"/>
            <a:ext cx="8001000" cy="5998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Уровневый подход служит основой для организации индивидуальной работы с обучающимися. Он реализуется как по отношению к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 оценки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и к представлению и интерпретации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измерений.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18.9. Уровневый подход реализуется за счёт фиксации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уровней достижения обучающимися планируемых результатов.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базового уровня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свидетельствует о способности обучающихся решать типовые учебные задачи, целенаправленно отрабатываемые со всеми обучающимися в ходе учебного процесса, выступает достаточной основой для продолжения обучения и усвоения последующего учебного материала.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887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336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609600"/>
            <a:ext cx="7772400" cy="6096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18.10. 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подход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оценке образовательных достижений реализуется через: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предметных и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комплекса оценочных процедур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выявления динамики индивидуальных образовательных достижений обучающихся и для итоговой оценки; использование контекстной информации (об особенностях обучающихся, условиях и процессе обучения и другое) для интерпретации полученных результатов в целях управления качеством образования;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разнообразных методов и форм оценки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взаимно дополняющих друг друга, в том числе оценок проектов, практических, исследовательских, творческих работ, наблюдения;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работы, обеспечивающих возможность включения обучающихся в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самостоятельную оценочную деятельность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(самоанализ, самооценка,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взаимооценка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117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8622165" cy="555169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оценки результатов ( из ООП ООО)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1" y="762000"/>
            <a:ext cx="8305799" cy="5733691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достижения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результатов-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внутришкольный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периодичность( не менее 1 раза в 2 года)  которого устанавливается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педагогического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ОО.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Инструментарий -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включениемдиагностические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оценке читательской и цифровой грамотности,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регулятивных, коммуникативных и познавательных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УУД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адекватными формами оценки являются:</a:t>
            </a:r>
          </a:p>
          <a:p>
            <a:pPr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проверки читательской грамотности — письменная работа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основе;</a:t>
            </a:r>
          </a:p>
          <a:p>
            <a:pPr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проверки цифровой грамотности — практическая работа в сочетании с письменной (компьютеризованной) частью;</a:t>
            </a:r>
          </a:p>
          <a:p>
            <a:pPr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проверки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регулятивных, коммуникативных и познавательных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УУД—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экспертная оценка процесса и результатов выполнения групповых и индивидуальных учебных исследований и проектов.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итоговой оценки достижения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итогового индивидуального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допуск к государственной итоговой аттестации.</a:t>
            </a:r>
          </a:p>
        </p:txBody>
      </p:sp>
    </p:spTree>
    <p:extLst>
      <p:ext uri="{BB962C8B-B14F-4D97-AF65-F5344CB8AC3E}">
        <p14:creationId xmlns:p14="http://schemas.microsoft.com/office/powerpoint/2010/main" val="89134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6149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147" y="702129"/>
            <a:ext cx="7798253" cy="60007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ООП 18.24. Оценка предметных результатов осуществляется педагогическим работником в ходе процедур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текущего, тематического, промежуточного и итогового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администрацией образовательной организации в ходе </a:t>
            </a:r>
            <a:r>
              <a:rPr lang="ru-RU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внутришкольного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мониторинга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14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00" y="58848"/>
            <a:ext cx="84582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предметных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функциональность.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И ПОНИМАНИЕ: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роль изучаемой области знания/вида деятельности в различных контекстах;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терминология;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понятия и идеи;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процедурные знания (алгоритмы);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использование теоретического материала при решении учебных задач/проблем, различающихся сложностью предметного содержания, сочетанием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когнитивных операций и универсальных познавательных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использование специфических для предмета способов действий и видов деятельности по получению нового знания, его интерпретации, применению и преобразованию при решении учебных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задач/проблем, в том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 – в ходе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поисковой деятельности, учебно-исследовательской и учебно-проектной деятельности;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использование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материала, методологического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процедурного знания при решении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проблем, различающихся сложностью предметного содержания, сложностью читательских умений, сложностью контекста, а также сочетанием когнитивных операций.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36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320040"/>
            <a:ext cx="8001000" cy="441960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Метапредметные</a:t>
            </a:r>
            <a:r>
              <a:rPr lang="ru-RU" sz="1800" dirty="0" smtClean="0"/>
              <a:t> результаты в части познавательных, коммуникативных, регулятивных УУД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838200"/>
            <a:ext cx="8153400" cy="56175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Познавательные: 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логические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выявлять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характеризовать существенные признаки географических объектов, процессов и явлений;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устанавливать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существенный признак классификации географических объектов, процессов и явлений, основания для их сравнения;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исследовательские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географические вопросы как исследовательский инструмент познания;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гипотезу об истинности собственных суждений и суждений других, аргументировать свою позицию, мнение по географическим аспектам различных вопросов и проблем;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информацией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выбирать, анализировать и интерпретировать географическую информацию различных видов и форм представления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систематизировать географическую информацию в разных формах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498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499</TotalTime>
  <Words>2442</Words>
  <Application>Microsoft Office PowerPoint</Application>
  <PresentationFormat>Экран (4:3)</PresentationFormat>
  <Paragraphs>221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Изящная</vt:lpstr>
      <vt:lpstr>Описание результатов образования и  совершенствования методов обучения  и воспитания  в индивидуальной папке аттестуемого </vt:lpstr>
      <vt:lpstr>ФГОС ООО</vt:lpstr>
      <vt:lpstr>ФОП ООО</vt:lpstr>
      <vt:lpstr>Презентация PowerPoint</vt:lpstr>
      <vt:lpstr>Презентация PowerPoint</vt:lpstr>
      <vt:lpstr>Особенности оценки результатов ( из ООП ООО)</vt:lpstr>
      <vt:lpstr>Презентация PowerPoint</vt:lpstr>
      <vt:lpstr>Презентация PowerPoint</vt:lpstr>
      <vt:lpstr>Метапредметные результаты в части познавательных, коммуникативных, регулятивных УУД</vt:lpstr>
      <vt:lpstr>Организация и содержание оценочных процедур  в соответствии с п. 18.24. ФОП ООО</vt:lpstr>
      <vt:lpstr>Процедуры оценки  (ФОП ООО)</vt:lpstr>
      <vt:lpstr>Презентация PowerPoint</vt:lpstr>
      <vt:lpstr>Планируемые результаты  ФРП «География»</vt:lpstr>
      <vt:lpstr>Презентация PowerPoint</vt:lpstr>
      <vt:lpstr>Метапредметные  результаты (подлежат персонифицированной обязательной оценке)</vt:lpstr>
      <vt:lpstr>Предметные результаты </vt:lpstr>
      <vt:lpstr>Процедуры оценки предметных результатов</vt:lpstr>
      <vt:lpstr>Процедуры оценки метапредметных результатов</vt:lpstr>
      <vt:lpstr>Названия таблиц!!!!</vt:lpstr>
      <vt:lpstr>Совершенствование методов обучения  и воспитания, использование НОТ</vt:lpstr>
      <vt:lpstr>Методология стандарта</vt:lpstr>
      <vt:lpstr>Учебная деятельность (Д.Б. Эльконин – В.В. Давыдов  «Теория учебной деятельности»)  </vt:lpstr>
      <vt:lpstr>Методические рекомендации для методических служб по сопровождению учителей в процессе реализации обновленных федеральных государственных образовательных стандартов начального общего образования и основного общего образования</vt:lpstr>
      <vt:lpstr>Презентация PowerPoint</vt:lpstr>
      <vt:lpstr>Презентация PowerPoint</vt:lpstr>
      <vt:lpstr>Технологический инструментарий педагога, релевантный планируемым результатам урока</vt:lpstr>
      <vt:lpstr>И. Я. Лернер и М. Н.Скаткин  основание классификации методов обучения –   возрастание степени самостоятельности учащихся  </vt:lpstr>
      <vt:lpstr>Методы организации обучения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в условиях реализации обновленного ФГОС</dc:title>
  <dc:creator>user</dc:creator>
  <cp:lastModifiedBy>Юлия А. Сеничева</cp:lastModifiedBy>
  <cp:revision>35</cp:revision>
  <dcterms:created xsi:type="dcterms:W3CDTF">2006-08-16T00:00:00Z</dcterms:created>
  <dcterms:modified xsi:type="dcterms:W3CDTF">2023-10-27T04:30:53Z</dcterms:modified>
</cp:coreProperties>
</file>